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18"/>
  </p:notesMasterIdLst>
  <p:handoutMasterIdLst>
    <p:handoutMasterId r:id="rId19"/>
  </p:handoutMasterIdLst>
  <p:sldIdLst>
    <p:sldId id="277" r:id="rId2"/>
    <p:sldId id="257" r:id="rId3"/>
    <p:sldId id="258" r:id="rId4"/>
    <p:sldId id="261" r:id="rId5"/>
    <p:sldId id="262" r:id="rId6"/>
    <p:sldId id="263" r:id="rId7"/>
    <p:sldId id="273" r:id="rId8"/>
    <p:sldId id="264" r:id="rId9"/>
    <p:sldId id="274" r:id="rId10"/>
    <p:sldId id="275" r:id="rId11"/>
    <p:sldId id="268" r:id="rId12"/>
    <p:sldId id="269" r:id="rId13"/>
    <p:sldId id="270" r:id="rId14"/>
    <p:sldId id="259" r:id="rId15"/>
    <p:sldId id="260" r:id="rId16"/>
    <p:sldId id="272" r:id="rId17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galloway2715@gmail.com" initials="m" lastIdx="1" clrIdx="0">
    <p:extLst>
      <p:ext uri="{19B8F6BF-5375-455C-9EA6-DF929625EA0E}">
        <p15:presenceInfo xmlns:p15="http://schemas.microsoft.com/office/powerpoint/2012/main" userId="dc0b1c28089faa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93" autoAdjust="0"/>
    <p:restoredTop sz="96229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1824"/>
    </p:cViewPr>
  </p:sorterViewPr>
  <p:notesViewPr>
    <p:cSldViewPr>
      <p:cViewPr varScale="1">
        <p:scale>
          <a:sx n="77" d="100"/>
          <a:sy n="77" d="100"/>
        </p:scale>
        <p:origin x="3876" y="102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72" tIns="46737" rIns="93472" bIns="4673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8" y="0"/>
            <a:ext cx="3056414" cy="465455"/>
          </a:xfrm>
          <a:prstGeom prst="rect">
            <a:avLst/>
          </a:prstGeom>
        </p:spPr>
        <p:txBody>
          <a:bodyPr vert="horz" lIns="93472" tIns="46737" rIns="93472" bIns="4673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3/20/2022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5455"/>
          </a:xfrm>
          <a:prstGeom prst="rect">
            <a:avLst/>
          </a:prstGeom>
        </p:spPr>
        <p:txBody>
          <a:bodyPr vert="horz" lIns="93472" tIns="46737" rIns="93472" bIns="4673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8" y="8842030"/>
            <a:ext cx="3056414" cy="465455"/>
          </a:xfrm>
          <a:prstGeom prst="rect">
            <a:avLst/>
          </a:prstGeom>
        </p:spPr>
        <p:txBody>
          <a:bodyPr vert="horz" lIns="93472" tIns="46737" rIns="93472" bIns="46737" rtlCol="0" anchor="b"/>
          <a:lstStyle>
            <a:lvl1pPr algn="r">
              <a:defRPr sz="1200"/>
            </a:lvl1pPr>
          </a:lstStyle>
          <a:p>
            <a:fld id="{7B7D1748-0F62-48E0-ACCC-1C2408EFA40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012" y="0"/>
            <a:ext cx="3056721" cy="466379"/>
          </a:xfrm>
          <a:prstGeom prst="rect">
            <a:avLst/>
          </a:prstGeom>
        </p:spPr>
        <p:txBody>
          <a:bodyPr vert="horz" lIns="88441" tIns="44220" rIns="88441" bIns="44220" rtlCol="0"/>
          <a:lstStyle>
            <a:lvl1pPr algn="r">
              <a:defRPr sz="1200"/>
            </a:lvl1pPr>
          </a:lstStyle>
          <a:p>
            <a:r>
              <a:rPr lang="en-US"/>
              <a:t>3/20/2022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63638"/>
            <a:ext cx="4186237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441" tIns="44220" rIns="88441" bIns="442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633" y="4480621"/>
            <a:ext cx="5641998" cy="3664842"/>
          </a:xfrm>
          <a:prstGeom prst="rect">
            <a:avLst/>
          </a:prstGeom>
        </p:spPr>
        <p:txBody>
          <a:bodyPr vert="horz" lIns="88441" tIns="44220" rIns="88441" bIns="442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012" y="8842722"/>
            <a:ext cx="3056721" cy="466378"/>
          </a:xfrm>
          <a:prstGeom prst="rect">
            <a:avLst/>
          </a:prstGeom>
        </p:spPr>
        <p:txBody>
          <a:bodyPr vert="horz" lIns="88441" tIns="44220" rIns="88441" bIns="44220" rtlCol="0" anchor="b"/>
          <a:lstStyle>
            <a:lvl1pPr algn="r">
              <a:defRPr sz="1200"/>
            </a:lvl1pPr>
          </a:lstStyle>
          <a:p>
            <a:fld id="{6C14C847-E7B0-40B0-9DCE-02B78F8F1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09801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1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21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739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36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5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5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92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83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5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6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034E-A3B7-4932-87DA-E971BD1E8A8F}" type="datetimeFigureOut">
              <a:rPr lang="en-US" smtClean="0"/>
              <a:t>4/16/2022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AAFB7-D0C8-4FCC-BAE4-4D4A89BA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58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8608"/>
            <a:ext cx="8153400" cy="1938992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Challenges In The First Century Church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1134"/>
            <a:ext cx="8534400" cy="701731"/>
          </a:xfrm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b="1" dirty="0"/>
              <a:t>The Challenge From False Teachers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69334" y="1752600"/>
            <a:ext cx="8805333" cy="3967240"/>
          </a:xfrm>
        </p:spPr>
        <p:txBody>
          <a:bodyPr>
            <a:spAutoFit/>
          </a:bodyPr>
          <a:lstStyle/>
          <a:p>
            <a:r>
              <a:rPr lang="en-US" sz="3600" i="1" dirty="0"/>
              <a:t>“Prove all things; hold fast that which is good.”</a:t>
            </a:r>
            <a:r>
              <a:rPr lang="en-US" sz="3600" dirty="0"/>
              <a:t> 1 Thessalonians 5:21-22</a:t>
            </a:r>
          </a:p>
          <a:p>
            <a:r>
              <a:rPr lang="en-US" sz="3600" i="1" dirty="0"/>
              <a:t>“Hold the pattern of sound words …”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2 Timothy 1:13</a:t>
            </a:r>
          </a:p>
          <a:p>
            <a:r>
              <a:rPr lang="en-US" sz="3600" dirty="0"/>
              <a:t>No longer be tossed to and fro.</a:t>
            </a:r>
            <a:br>
              <a:rPr lang="en-US" sz="3600" dirty="0"/>
            </a:br>
            <a:r>
              <a:rPr lang="en-US" sz="3600" dirty="0"/>
              <a:t>Ephesians 4:14</a:t>
            </a:r>
          </a:p>
          <a:p>
            <a:r>
              <a:rPr lang="en-US" sz="3600" dirty="0"/>
              <a:t>Not be carried away. Hebrews 13:9-19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486422" y="6286501"/>
            <a:ext cx="40267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13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72346"/>
            <a:ext cx="7886700" cy="1311128"/>
          </a:xfrm>
        </p:spPr>
        <p:txBody>
          <a:bodyPr>
            <a:spAutoFit/>
          </a:bodyPr>
          <a:lstStyle/>
          <a:p>
            <a:r>
              <a:rPr lang="en-US" b="1" dirty="0"/>
              <a:t>The Challenge From False Teachers </a:t>
            </a:r>
            <a:br>
              <a:rPr lang="en-US" b="1" dirty="0"/>
            </a:br>
            <a:r>
              <a:rPr lang="en-US" b="1" dirty="0"/>
              <a:t>In The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4947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u="sng" baseline="0" dirty="0"/>
              <a:t>Elders</a:t>
            </a:r>
            <a:r>
              <a:rPr lang="en-US" sz="3200" u="sng" baseline="0" dirty="0"/>
              <a:t> to watch the flock</a:t>
            </a:r>
            <a:r>
              <a:rPr lang="en-US" sz="3200" baseline="0" dirty="0"/>
              <a:t>. Acts 20:28-30</a:t>
            </a:r>
          </a:p>
          <a:p>
            <a:pPr marL="398463">
              <a:buNone/>
            </a:pPr>
            <a:r>
              <a:rPr lang="en-US" sz="3200" baseline="0" dirty="0"/>
              <a:t>1. Danger from without. Verse 29</a:t>
            </a:r>
          </a:p>
          <a:p>
            <a:pPr marL="398463">
              <a:buNone/>
            </a:pPr>
            <a:r>
              <a:rPr lang="en-US" sz="3200" baseline="0" dirty="0"/>
              <a:t>2. Danger from within. Verse 30</a:t>
            </a:r>
          </a:p>
          <a:p>
            <a:pPr marL="968375" indent="-400050">
              <a:buNone/>
            </a:pPr>
            <a:r>
              <a:rPr lang="en-US" sz="3200" baseline="0" dirty="0"/>
              <a:t>a. Paul had warned them night and day </a:t>
            </a:r>
            <a:r>
              <a:rPr lang="en-US" sz="3200" i="1" baseline="0" dirty="0"/>
              <a:t>“with tears.”</a:t>
            </a:r>
            <a:r>
              <a:rPr lang="en-US" sz="3200" baseline="0" dirty="0"/>
              <a:t> Verse 31</a:t>
            </a:r>
          </a:p>
          <a:p>
            <a:pPr marL="968375" indent="-400050">
              <a:buNone/>
            </a:pPr>
            <a:r>
              <a:rPr lang="en-US" sz="3200" dirty="0"/>
              <a:t>b. Commended them to the </a:t>
            </a:r>
            <a:r>
              <a:rPr lang="en-US" sz="3200" i="1" dirty="0"/>
              <a:t>“word of His grace which is able to build you up, and to give you the inheritance among all them that are sanctified.”</a:t>
            </a:r>
            <a:r>
              <a:rPr lang="en-US" sz="3200" dirty="0"/>
              <a:t> Verse 32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72346"/>
            <a:ext cx="7886700" cy="1311128"/>
          </a:xfrm>
        </p:spPr>
        <p:txBody>
          <a:bodyPr>
            <a:spAutoFit/>
          </a:bodyPr>
          <a:lstStyle/>
          <a:p>
            <a:r>
              <a:rPr lang="en-US" b="1" dirty="0"/>
              <a:t>The Challenge From False Teachers </a:t>
            </a:r>
            <a:br>
              <a:rPr lang="en-US" b="1" dirty="0"/>
            </a:br>
            <a:r>
              <a:rPr lang="en-US" b="1" dirty="0"/>
              <a:t>In The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286750" cy="204876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u="sng" dirty="0"/>
              <a:t>Preachers</a:t>
            </a:r>
            <a:r>
              <a:rPr lang="en-US" sz="3200" u="sng" dirty="0"/>
              <a:t> to </a:t>
            </a:r>
            <a:r>
              <a:rPr lang="en-US" sz="3200" i="1" u="sng" dirty="0"/>
              <a:t>“preach the word</a:t>
            </a:r>
            <a:r>
              <a:rPr lang="en-US" sz="3200" i="1" dirty="0"/>
              <a:t>.”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2 Timothy 4:2</a:t>
            </a:r>
          </a:p>
          <a:p>
            <a:pPr>
              <a:buNone/>
            </a:pPr>
            <a:r>
              <a:rPr lang="en-US" sz="3200" dirty="0"/>
              <a:t>	1.	Some would preach the whims of the 	people. 2 Timothy 4:3; cf. Jeremiah 5:31-32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/>
              <a:t>The Challenge From Controversy </a:t>
            </a:r>
            <a:br>
              <a:rPr lang="en-US" b="1" dirty="0"/>
            </a:br>
            <a:r>
              <a:rPr lang="en-US" b="1" dirty="0"/>
              <a:t>In The Church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8058150" cy="485055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u="sng" dirty="0"/>
              <a:t>Some taught Gentiles to be circumcised</a:t>
            </a:r>
            <a:r>
              <a:rPr lang="en-US" sz="3200" dirty="0"/>
              <a:t>.</a:t>
            </a:r>
            <a:br>
              <a:rPr lang="en-US" sz="3200" dirty="0"/>
            </a:br>
            <a:r>
              <a:rPr lang="en-US" sz="3200" dirty="0"/>
              <a:t>Acts 15:1-5</a:t>
            </a:r>
          </a:p>
          <a:p>
            <a:pPr>
              <a:buNone/>
            </a:pPr>
            <a:r>
              <a:rPr lang="en-US" sz="3200" dirty="0"/>
              <a:t>	</a:t>
            </a:r>
            <a:r>
              <a:rPr lang="en-US" sz="3200" baseline="0" dirty="0"/>
              <a:t> Truth revealed by:</a:t>
            </a:r>
          </a:p>
          <a:p>
            <a:pPr>
              <a:buNone/>
            </a:pPr>
            <a:r>
              <a:rPr lang="en-US" sz="3200" baseline="0" dirty="0"/>
              <a:t>		a.	Approved example. Acts 15:7</a:t>
            </a:r>
          </a:p>
          <a:p>
            <a:pPr>
              <a:buNone/>
            </a:pPr>
            <a:r>
              <a:rPr lang="en-US" sz="3200" baseline="0" dirty="0"/>
              <a:t>		b.	Necessary inference. Acts 15:12</a:t>
            </a:r>
          </a:p>
          <a:p>
            <a:pPr>
              <a:buNone/>
            </a:pPr>
            <a:r>
              <a:rPr lang="en-US" sz="3200" baseline="0" dirty="0"/>
              <a:t>		c.	Direct statement. Acts 15:13</a:t>
            </a:r>
          </a:p>
          <a:p>
            <a:pPr>
              <a:buNone/>
            </a:pPr>
            <a:r>
              <a:rPr lang="en-US" sz="3200" baseline="0" dirty="0"/>
              <a:t>		d.	Respect for God’s silence. Acts 15:24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Peter and Barnabas influenced by this controversy. Galatians 2:11-13 (cf. 2:4-5)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73660"/>
            <a:ext cx="8382000" cy="4909036"/>
          </a:xfrm>
        </p:spPr>
        <p:txBody>
          <a:bodyPr>
            <a:spAutoFit/>
          </a:bodyPr>
          <a:lstStyle/>
          <a:p>
            <a:r>
              <a:rPr lang="en-US" sz="3200" u="sng" dirty="0"/>
              <a:t>Loss of zeal</a:t>
            </a:r>
            <a:r>
              <a:rPr lang="en-US" sz="3200" dirty="0"/>
              <a:t>. Romans 10:2; cf. Hebrews 10:32; </a:t>
            </a:r>
            <a:br>
              <a:rPr lang="en-US" sz="3200" dirty="0"/>
            </a:br>
            <a:r>
              <a:rPr lang="en-US" sz="3200" dirty="0"/>
              <a:t>Romans 12:11; Hebrews 6:9-12; Titus 2:14</a:t>
            </a:r>
          </a:p>
          <a:p>
            <a:r>
              <a:rPr lang="en-US" sz="3200" u="sng" dirty="0"/>
              <a:t>Loss of spiritual interest</a:t>
            </a:r>
            <a:r>
              <a:rPr lang="en-US" sz="3200" dirty="0"/>
              <a:t>. 2 Timothy 2:15; Hebrews 5:11f; 1 Thessalonians 5:17; </a:t>
            </a:r>
            <a:br>
              <a:rPr lang="en-US" sz="3200" dirty="0"/>
            </a:br>
            <a:r>
              <a:rPr lang="en-US" sz="3200" dirty="0"/>
              <a:t>Hebrews 10:24-25</a:t>
            </a:r>
          </a:p>
          <a:p>
            <a:r>
              <a:rPr lang="en-US" sz="3200" u="sng" dirty="0"/>
              <a:t>Consumed with secular interest</a:t>
            </a:r>
            <a:r>
              <a:rPr lang="en-US" sz="3200" dirty="0"/>
              <a:t>. Luke 8:14; </a:t>
            </a:r>
            <a:br>
              <a:rPr lang="en-US" sz="3200" dirty="0"/>
            </a:br>
            <a:r>
              <a:rPr lang="en-US" sz="3200" dirty="0"/>
              <a:t>1 John 2:15; Luke 14:15ff</a:t>
            </a:r>
          </a:p>
          <a:p>
            <a:r>
              <a:rPr lang="en-US" sz="3200" u="sng" dirty="0"/>
              <a:t>Hard heart – without emotion</a:t>
            </a:r>
            <a:r>
              <a:rPr lang="en-US" sz="3200" dirty="0"/>
              <a:t>. cf. Psalms 19; </a:t>
            </a:r>
            <a:br>
              <a:rPr lang="en-US" sz="3200" dirty="0"/>
            </a:br>
            <a:r>
              <a:rPr lang="en-US" sz="3200" dirty="0"/>
              <a:t>2 Peter 1:9; Ephesians 4:17-24; </a:t>
            </a:r>
            <a:br>
              <a:rPr lang="en-US" sz="3200" dirty="0"/>
            </a:br>
            <a:r>
              <a:rPr lang="en-US" sz="3200" dirty="0"/>
              <a:t>cf. 2 Corinthians 7:10-11; Romans 9:1ff; 10:1-3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1E14-CCE2-4226-AEC7-515273A04A4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3CD43AF-8114-4DCE-99C4-D64289766CE4}"/>
              </a:ext>
            </a:extLst>
          </p:cNvPr>
          <p:cNvSpPr txBox="1">
            <a:spLocks/>
          </p:cNvSpPr>
          <p:nvPr/>
        </p:nvSpPr>
        <p:spPr>
          <a:xfrm>
            <a:off x="304800" y="311916"/>
            <a:ext cx="7886700" cy="70173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/>
              <a:t>The Challenge From Apathy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371600"/>
            <a:ext cx="8763000" cy="5037276"/>
          </a:xfrm>
        </p:spPr>
        <p:txBody>
          <a:bodyPr wrap="square">
            <a:spAutoFit/>
          </a:bodyPr>
          <a:lstStyle/>
          <a:p>
            <a:r>
              <a:rPr lang="en-US" sz="3200" u="sng" dirty="0"/>
              <a:t>Repentance</a:t>
            </a:r>
            <a:r>
              <a:rPr lang="en-US" sz="3200" dirty="0"/>
              <a:t>. Revelation 2:4-5; 3:3; 3:17-19; </a:t>
            </a:r>
            <a:br>
              <a:rPr lang="en-US" sz="3200" dirty="0"/>
            </a:br>
            <a:r>
              <a:rPr lang="en-US" sz="3200" dirty="0"/>
              <a:t>cf. 2 Corinthians 7:10-11</a:t>
            </a:r>
          </a:p>
          <a:p>
            <a:r>
              <a:rPr lang="en-US" sz="3200" u="sng" dirty="0"/>
              <a:t>Reaffirm priority in life</a:t>
            </a:r>
            <a:r>
              <a:rPr lang="en-US" sz="3200" dirty="0"/>
              <a:t>. Philippians 3:14-16, 18-19; Matthew 6:33</a:t>
            </a:r>
          </a:p>
          <a:p>
            <a:r>
              <a:rPr lang="en-US" sz="3200" u="sng" dirty="0"/>
              <a:t>Be devoted to the Lord</a:t>
            </a:r>
            <a:r>
              <a:rPr lang="en-US" sz="3200" dirty="0"/>
              <a:t>. Matthew 22:37; 10:34; </a:t>
            </a:r>
            <a:br>
              <a:rPr lang="en-US" sz="3200" dirty="0"/>
            </a:br>
            <a:r>
              <a:rPr lang="en-US" sz="3200" dirty="0"/>
              <a:t>Romans 12:1-2; cf. 2 Corinthians 12:15</a:t>
            </a:r>
          </a:p>
          <a:p>
            <a:r>
              <a:rPr lang="en-US" sz="3200" u="sng" dirty="0"/>
              <a:t>Labor in the vineyard</a:t>
            </a:r>
            <a:r>
              <a:rPr lang="en-US" sz="3200" dirty="0"/>
              <a:t>. Matthew 9:37-38;</a:t>
            </a:r>
            <a:br>
              <a:rPr lang="en-US" sz="3200" dirty="0"/>
            </a:br>
            <a:r>
              <a:rPr lang="en-US" sz="3200" dirty="0"/>
              <a:t>cf. Revelation 22:3</a:t>
            </a:r>
          </a:p>
          <a:p>
            <a:r>
              <a:rPr lang="en-US" sz="3200" u="sng" dirty="0"/>
              <a:t>Think</a:t>
            </a:r>
            <a:r>
              <a:rPr lang="en-US" sz="3200" dirty="0"/>
              <a:t>. Colossians 3:2; 2 Corinthians 10:5;</a:t>
            </a:r>
            <a:br>
              <a:rPr lang="en-US" sz="3200" dirty="0"/>
            </a:br>
            <a:r>
              <a:rPr lang="en-US" sz="3200" dirty="0"/>
              <a:t>cf. Philippians 4:8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462077"/>
            <a:ext cx="8153400" cy="701731"/>
          </a:xfrm>
          <a:noFill/>
        </p:spPr>
        <p:txBody>
          <a:bodyPr>
            <a:spAutoFit/>
          </a:bodyPr>
          <a:lstStyle/>
          <a:p>
            <a:r>
              <a:rPr lang="en-US" b="1" dirty="0"/>
              <a:t>The Challenge From Apathy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31E14-CCE2-4226-AEC7-515273A04A4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2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Application And 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53" y="1600200"/>
            <a:ext cx="8534400" cy="4594078"/>
          </a:xfrm>
        </p:spPr>
        <p:txBody>
          <a:bodyPr wrap="square">
            <a:spAutoFit/>
          </a:bodyPr>
          <a:lstStyle/>
          <a:p>
            <a:r>
              <a:rPr lang="en-US" sz="3200" dirty="0"/>
              <a:t>God wants people to confront sin.</a:t>
            </a:r>
          </a:p>
          <a:p>
            <a:r>
              <a:rPr lang="en-US" sz="3200" dirty="0"/>
              <a:t>Discipline must be practiced to protect the church and save the soul of the one in sin.</a:t>
            </a:r>
          </a:p>
          <a:p>
            <a:r>
              <a:rPr lang="en-US" sz="3200" i="1" dirty="0"/>
              <a:t>“We must obey God rather than men.”</a:t>
            </a:r>
          </a:p>
          <a:p>
            <a:r>
              <a:rPr lang="en-US" sz="3200" dirty="0"/>
              <a:t>False teachers must be challenged.</a:t>
            </a:r>
          </a:p>
          <a:p>
            <a:r>
              <a:rPr lang="en-US" sz="3200" dirty="0"/>
              <a:t>When we feel isolated, even paralyzed, remember </a:t>
            </a:r>
            <a:r>
              <a:rPr lang="en-US" sz="3200" u="sng" dirty="0"/>
              <a:t>we are not alone</a:t>
            </a:r>
            <a:r>
              <a:rPr lang="en-US" sz="3200" dirty="0"/>
              <a:t>.</a:t>
            </a:r>
            <a:r>
              <a:rPr lang="en-US" sz="3200" baseline="0" dirty="0"/>
              <a:t> </a:t>
            </a:r>
            <a:r>
              <a:rPr lang="en-US" sz="3200" i="1" baseline="0" dirty="0"/>
              <a:t>“Yet will I leave (me) seven thousand in Israel, all the knees which have not bowed unto Baal”</a:t>
            </a:r>
            <a:r>
              <a:rPr lang="en-US" sz="3200" baseline="0" dirty="0"/>
              <a:t> (1 Kings 19:18)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7200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Of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509200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u="sng" baseline="0" dirty="0"/>
              <a:t>Tremendous growth in the church</a:t>
            </a:r>
            <a:r>
              <a:rPr lang="en-US" sz="3200" b="1" baseline="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endParaRPr lang="en-US" sz="3200" baseline="0" dirty="0"/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aseline="0" dirty="0"/>
              <a:t>Acts 2:41 – Three thousand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aseline="0" dirty="0"/>
              <a:t>Acts 4:4 – Five thousand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aseline="0" dirty="0"/>
              <a:t>Acts 6:7, </a:t>
            </a:r>
            <a:r>
              <a:rPr lang="en-US" sz="3200" i="1" baseline="0" dirty="0"/>
              <a:t>“Number of disciples increased greatly.”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aseline="0" dirty="0"/>
              <a:t>Acts 9:31, </a:t>
            </a:r>
            <a:r>
              <a:rPr lang="en-US" sz="3200" i="1" baseline="0" dirty="0"/>
              <a:t>“So the church throughout all Judaea and Galilee and Samaria had peace, being edified; and, walking in the fear of the Lord and in the comfort of the Holy Spirit, was multiplied.”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aseline="0" dirty="0"/>
              <a:t>Acts 11:24,</a:t>
            </a:r>
            <a:r>
              <a:rPr lang="en-US" sz="3200" i="1" baseline="0" dirty="0"/>
              <a:t> “… and much people was added unto the Lord.”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Of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47144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Acts 5:1-11 – First recorded sin in the church</a:t>
            </a:r>
            <a:r>
              <a:rPr lang="en-US" sz="3200" b="1" baseline="0" dirty="0"/>
              <a:t>.</a:t>
            </a:r>
          </a:p>
          <a:p>
            <a:pPr>
              <a:buNone/>
            </a:pPr>
            <a:endParaRPr lang="en-US" baseline="0" dirty="0"/>
          </a:p>
          <a:p>
            <a:pPr marL="461963" indent="-461963">
              <a:buNone/>
            </a:pPr>
            <a:r>
              <a:rPr lang="en-US" baseline="0" dirty="0"/>
              <a:t>1.	Peter exposed their sin and they both died.</a:t>
            </a:r>
          </a:p>
          <a:p>
            <a:pPr marL="461963" indent="-461963">
              <a:buNone/>
            </a:pPr>
            <a:r>
              <a:rPr lang="en-US" baseline="0" dirty="0"/>
              <a:t>2</a:t>
            </a:r>
            <a:r>
              <a:rPr lang="en-US" i="1" baseline="0" dirty="0"/>
              <a:t>.	</a:t>
            </a:r>
            <a:r>
              <a:rPr lang="en-US" baseline="0" dirty="0"/>
              <a:t>Acts 5:11, </a:t>
            </a:r>
            <a:r>
              <a:rPr lang="en-US" i="1" baseline="0" dirty="0"/>
              <a:t>“And great fear came upon the whole church, and upon all that heard these things.”</a:t>
            </a:r>
            <a:endParaRPr lang="en-US" i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Of Sin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5625"/>
            <a:ext cx="8839200" cy="4933658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u="sng" baseline="0" dirty="0"/>
              <a:t>1 Corinthians 5:1-7 – Even a small amount of leaven would contaminate the whole lump</a:t>
            </a:r>
            <a:r>
              <a:rPr lang="en-US" sz="3500" baseline="0" dirty="0"/>
              <a:t>.</a:t>
            </a:r>
          </a:p>
          <a:p>
            <a:pPr>
              <a:buNone/>
            </a:pPr>
            <a:endParaRPr lang="en-US" sz="3200" dirty="0"/>
          </a:p>
          <a:p>
            <a:pPr marL="398463" indent="-398463">
              <a:buNone/>
            </a:pPr>
            <a:r>
              <a:rPr lang="en-US" sz="3200" baseline="0" dirty="0"/>
              <a:t>1. Note: verses 3-4 – By the authority of Christ, the guilty was to be disciplined.</a:t>
            </a:r>
          </a:p>
          <a:p>
            <a:pPr marL="398463" indent="-398463">
              <a:buNone/>
            </a:pPr>
            <a:r>
              <a:rPr lang="en-US" sz="3200" dirty="0"/>
              <a:t>2. </a:t>
            </a:r>
            <a:r>
              <a:rPr lang="en-US" sz="3200" baseline="0" dirty="0"/>
              <a:t>Keep the church morally pure.</a:t>
            </a:r>
          </a:p>
          <a:p>
            <a:pPr marL="398463" indent="-398463">
              <a:buNone/>
            </a:pPr>
            <a:r>
              <a:rPr lang="en-US" sz="3200" dirty="0"/>
              <a:t>	</a:t>
            </a:r>
            <a:r>
              <a:rPr lang="en-US" sz="3200" baseline="0" dirty="0"/>
              <a:t>Ephesus. Revelation 2:2</a:t>
            </a:r>
          </a:p>
          <a:p>
            <a:pPr marL="398463" indent="-398463">
              <a:buNone/>
            </a:pPr>
            <a:r>
              <a:rPr lang="en-US" sz="3200" dirty="0"/>
              <a:t>	</a:t>
            </a:r>
            <a:r>
              <a:rPr lang="en-US" sz="3200" baseline="0" dirty="0"/>
              <a:t>Thyatira. Revelation 2:20</a:t>
            </a:r>
          </a:p>
          <a:p>
            <a:pPr marL="398463" indent="-398463">
              <a:buNone/>
            </a:pPr>
            <a:r>
              <a:rPr lang="en-US" sz="3200" baseline="0" dirty="0"/>
              <a:t>	Sardis. Revelation 3:4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From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93516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u="sng" dirty="0"/>
              <a:t>Authority of the Jews</a:t>
            </a:r>
            <a:r>
              <a:rPr lang="en-US" sz="3600" b="1" dirty="0"/>
              <a:t>. Acts 4:5-6</a:t>
            </a:r>
            <a:endParaRPr lang="en-US" sz="3600" b="1" baseline="0" dirty="0"/>
          </a:p>
          <a:p>
            <a:pPr>
              <a:buNone/>
            </a:pPr>
            <a:r>
              <a:rPr lang="en-US" sz="3200" baseline="0" dirty="0"/>
              <a:t>Court put on trial … </a:t>
            </a:r>
            <a:r>
              <a:rPr lang="en-US" sz="3200" i="1" baseline="0" dirty="0"/>
              <a:t>“Whether it is right in the sight of God to hearken unto you rather than unto God, </a:t>
            </a:r>
            <a:r>
              <a:rPr lang="en-US" sz="3200" i="1" u="sng" baseline="0" dirty="0"/>
              <a:t>judge ye</a:t>
            </a:r>
            <a:r>
              <a:rPr lang="en-US" sz="3200" i="1" baseline="0" dirty="0"/>
              <a:t>: for we cannot but speak the things which we saw and heard.”</a:t>
            </a:r>
            <a:br>
              <a:rPr lang="en-US" sz="3200" baseline="0" dirty="0"/>
            </a:br>
            <a:r>
              <a:rPr lang="en-US" sz="3200" baseline="0" dirty="0"/>
              <a:t>Acts 4:19-20; cf. 1</a:t>
            </a:r>
            <a:r>
              <a:rPr lang="en-US" sz="3200" dirty="0"/>
              <a:t> Peter 4:14-16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From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80384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Authority of the Jews</a:t>
            </a:r>
            <a:r>
              <a:rPr lang="en-US" sz="4000" b="1" dirty="0"/>
              <a:t>. Acts 5:17ff</a:t>
            </a:r>
            <a:r>
              <a:rPr lang="en-US" sz="4000" b="1" baseline="0" dirty="0"/>
              <a:t> </a:t>
            </a:r>
          </a:p>
          <a:p>
            <a:pPr marL="461963" indent="-461963">
              <a:buNone/>
            </a:pPr>
            <a:r>
              <a:rPr lang="en-US" sz="3200" baseline="0" dirty="0"/>
              <a:t>1. </a:t>
            </a:r>
            <a:r>
              <a:rPr lang="en-US" sz="3200" i="1" baseline="0" dirty="0"/>
              <a:t>“We must obey God rather than men …”</a:t>
            </a:r>
            <a:r>
              <a:rPr lang="en-US" sz="3200" baseline="0" dirty="0"/>
              <a:t> Acts 5:29</a:t>
            </a:r>
          </a:p>
          <a:p>
            <a:pPr marL="461963" indent="-461963">
              <a:buNone/>
            </a:pPr>
            <a:r>
              <a:rPr lang="en-US" sz="3200" baseline="0" dirty="0"/>
              <a:t>2. Note: Acts 5:41-42</a:t>
            </a:r>
            <a:endParaRPr lang="en-US" sz="3200" dirty="0"/>
          </a:p>
          <a:p>
            <a:pPr marL="461963" indent="-461963">
              <a:buNone/>
            </a:pPr>
            <a:r>
              <a:rPr lang="en-US" sz="3200" baseline="0" dirty="0"/>
              <a:t>3</a:t>
            </a:r>
            <a:r>
              <a:rPr lang="en-US" sz="3200" dirty="0"/>
              <a:t>. Stephen stoned. Acts 7</a:t>
            </a:r>
            <a:endParaRPr lang="en-US" sz="3200" baseline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From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209" y="1825625"/>
            <a:ext cx="8286750" cy="159684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/>
              <a:t>Authority of the Jews</a:t>
            </a:r>
            <a:r>
              <a:rPr lang="en-US" sz="4000" b="1" dirty="0"/>
              <a:t>. Acts 9:1ff</a:t>
            </a:r>
            <a:endParaRPr lang="en-US" sz="4000" b="1" baseline="0" dirty="0"/>
          </a:p>
          <a:p>
            <a:pPr lvl="1"/>
            <a:r>
              <a:rPr lang="en-US" sz="3200" i="1" baseline="0" dirty="0"/>
              <a:t>“But Saul, yet breathing threatening and slaughter against the disciples of the Lord …”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/>
              <a:t>The Challenge From Authorities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3975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baseline="0" dirty="0"/>
              <a:t>Authority</a:t>
            </a:r>
            <a:r>
              <a:rPr lang="en-US" sz="4000" b="1" u="sng" dirty="0"/>
              <a:t> of Herod</a:t>
            </a:r>
            <a:r>
              <a:rPr lang="en-US" sz="4000" b="1" dirty="0"/>
              <a:t>. Acts 12:1-2</a:t>
            </a:r>
          </a:p>
          <a:p>
            <a:pPr>
              <a:buNone/>
            </a:pPr>
            <a:r>
              <a:rPr lang="en-US" sz="3200" dirty="0"/>
              <a:t>	1. Death of James.</a:t>
            </a:r>
          </a:p>
          <a:p>
            <a:pPr>
              <a:buNone/>
            </a:pPr>
            <a:r>
              <a:rPr lang="en-US" sz="3200" dirty="0"/>
              <a:t>	2. Arrest of Peter.</a:t>
            </a:r>
          </a:p>
          <a:p>
            <a:pPr>
              <a:buNone/>
            </a:pPr>
            <a:r>
              <a:rPr lang="en-US" sz="4000" b="1" u="sng" dirty="0"/>
              <a:t>Authority of the Magistrates in Philippi</a:t>
            </a:r>
            <a:r>
              <a:rPr lang="en-US" sz="4000" b="1" dirty="0"/>
              <a:t>. Acts 16:22ff</a:t>
            </a:r>
          </a:p>
          <a:p>
            <a:pPr marL="625475" indent="-398463">
              <a:buNone/>
            </a:pPr>
            <a:r>
              <a:rPr lang="en-US" sz="3200" dirty="0"/>
              <a:t>1. Paul and Silas arrested, beaten, and imprisoned. Acts 16:22ff</a:t>
            </a:r>
          </a:p>
          <a:p>
            <a:pPr marL="625475" indent="-398463">
              <a:buNone/>
            </a:pPr>
            <a:r>
              <a:rPr lang="en-US" sz="3200" dirty="0"/>
              <a:t>2. Returned to Lydia’s house. Acts 16:35ff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7694" y="449234"/>
            <a:ext cx="7848600" cy="701731"/>
          </a:xfrm>
          <a:effectLst>
            <a:outerShdw dist="35921" dir="27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r>
              <a:rPr lang="en-US" b="1" dirty="0"/>
              <a:t>The Challenge From False Teachers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37067" y="1600200"/>
            <a:ext cx="8602133" cy="47244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u="sng" dirty="0"/>
              <a:t>Jesus warned</a:t>
            </a:r>
            <a:r>
              <a:rPr lang="en-US" sz="3600" dirty="0"/>
              <a:t>. Matthew 7:15; 24:4-5</a:t>
            </a:r>
          </a:p>
          <a:p>
            <a:pPr>
              <a:lnSpc>
                <a:spcPct val="90000"/>
              </a:lnSpc>
              <a:buNone/>
            </a:pPr>
            <a:r>
              <a:rPr lang="en-US" sz="3600" u="sng" dirty="0"/>
              <a:t>Apostles warned</a:t>
            </a:r>
            <a:r>
              <a:rPr lang="en-US" sz="3600" dirty="0"/>
              <a:t>. </a:t>
            </a:r>
          </a:p>
          <a:p>
            <a:pPr marL="860425" lvl="1" indent="-403225">
              <a:lnSpc>
                <a:spcPct val="90000"/>
              </a:lnSpc>
              <a:buNone/>
            </a:pPr>
            <a:r>
              <a:rPr lang="en-US" sz="3200" dirty="0"/>
              <a:t>1. 2 Corinthians 11:13-15 – Satan has ministers.</a:t>
            </a:r>
          </a:p>
          <a:p>
            <a:pPr marL="860425" lvl="1" indent="-403225">
              <a:lnSpc>
                <a:spcPct val="90000"/>
              </a:lnSpc>
              <a:buNone/>
            </a:pPr>
            <a:r>
              <a:rPr lang="en-US" sz="3200" dirty="0"/>
              <a:t>2. 1 Timothy 4:1-3 – Some would depart from the faith.</a:t>
            </a:r>
          </a:p>
          <a:p>
            <a:pPr marL="860425" lvl="1" indent="-403225">
              <a:lnSpc>
                <a:spcPct val="90000"/>
              </a:lnSpc>
              <a:buNone/>
            </a:pPr>
            <a:r>
              <a:rPr lang="en-US" sz="3200" dirty="0"/>
              <a:t>3. 2 Timothy 4:1-4 – Men would turn from the faith.</a:t>
            </a:r>
          </a:p>
          <a:p>
            <a:pPr marL="860425" lvl="1" indent="-403225">
              <a:lnSpc>
                <a:spcPct val="90000"/>
              </a:lnSpc>
              <a:buNone/>
            </a:pPr>
            <a:r>
              <a:rPr lang="en-US" sz="3200" dirty="0"/>
              <a:t>4. 1 John 4:1-3 – False prophets gone out into the world.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21889" y="6362701"/>
            <a:ext cx="40267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bg1"/>
                </a:solidFill>
              </a:rPr>
              <a:t>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7679</TotalTime>
  <Words>959</Words>
  <Application>Microsoft Office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1_Office Theme</vt:lpstr>
      <vt:lpstr>Challenges In The First Century Church</vt:lpstr>
      <vt:lpstr>The Challenge Of Sin</vt:lpstr>
      <vt:lpstr>The Challenge Of Sin</vt:lpstr>
      <vt:lpstr>The Challenge Of Sin</vt:lpstr>
      <vt:lpstr>The Challenge From Authorities</vt:lpstr>
      <vt:lpstr>The Challenge From Authorities</vt:lpstr>
      <vt:lpstr>The Challenge From Authorities</vt:lpstr>
      <vt:lpstr>The Challenge From Authorities</vt:lpstr>
      <vt:lpstr>The Challenge From False Teachers</vt:lpstr>
      <vt:lpstr>The Challenge From False Teachers</vt:lpstr>
      <vt:lpstr>The Challenge From False Teachers  In The Leadership</vt:lpstr>
      <vt:lpstr>The Challenge From False Teachers  In The Leadership</vt:lpstr>
      <vt:lpstr>The Challenge From Controversy  In The Church</vt:lpstr>
      <vt:lpstr>PowerPoint Presentation</vt:lpstr>
      <vt:lpstr>The Challenge From Apathy</vt:lpstr>
      <vt:lpstr>Application And Conclusion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 In The First Century</dc:title>
  <dc:creator>Micky Galloway</dc:creator>
  <cp:lastModifiedBy>Richard Lidh</cp:lastModifiedBy>
  <cp:revision>32</cp:revision>
  <cp:lastPrinted>2022-04-16T18:45:44Z</cp:lastPrinted>
  <dcterms:created xsi:type="dcterms:W3CDTF">2012-01-20T18:28:55Z</dcterms:created>
  <dcterms:modified xsi:type="dcterms:W3CDTF">2022-04-16T18:46:11Z</dcterms:modified>
</cp:coreProperties>
</file>